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71A35-A283-43AA-BAD9-DF8860BA0A32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CC236-1746-4415-AD45-52B6D48FC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1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1166" y="3059894"/>
            <a:ext cx="5379369" cy="829210"/>
          </a:xfrm>
        </p:spPr>
        <p:txBody>
          <a:bodyPr>
            <a:noAutofit/>
          </a:bodyPr>
          <a:lstStyle/>
          <a:p>
            <a:r>
              <a:rPr lang="ru-RU" sz="254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sz="25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4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25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4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</a:t>
            </a:r>
            <a:r>
              <a:rPr lang="ru-RU" sz="25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4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endParaRPr lang="ru-RU" sz="254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04679" y="6095041"/>
            <a:ext cx="1699504" cy="427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14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Маусым</a:t>
            </a:r>
            <a:r>
              <a:rPr lang="ru-RU" sz="1814" b="1" dirty="0">
                <a:solidFill>
                  <a:schemeClr val="bg1"/>
                </a:solidFill>
                <a:latin typeface="Arial Narrow" panose="020B0606020202030204" pitchFamily="34" charset="0"/>
              </a:rPr>
              <a:t> 2024ж.</a:t>
            </a:r>
            <a:r>
              <a:rPr lang="ru-RU" sz="2177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1633" dirty="0"/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Субсидиялау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/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кепілдік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 беру 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шарттары</a:t>
            </a:r>
            <a:endParaRPr lang="ru-RU" sz="1633" b="1" kern="0" dirty="0">
              <a:solidFill>
                <a:srgbClr val="C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56627"/>
              </p:ext>
            </p:extLst>
          </p:nvPr>
        </p:nvGraphicFramePr>
        <p:xfrm>
          <a:off x="118871" y="1218199"/>
          <a:ext cx="11846149" cy="5553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361">
                  <a:extLst>
                    <a:ext uri="{9D8B030D-6E8A-4147-A177-3AD203B41FA5}">
                      <a16:colId xmlns:a16="http://schemas.microsoft.com/office/drawing/2014/main" val="986972981"/>
                    </a:ext>
                  </a:extLst>
                </a:gridCol>
                <a:gridCol w="9794788">
                  <a:extLst>
                    <a:ext uri="{9D8B030D-6E8A-4147-A177-3AD203B41FA5}">
                      <a16:colId xmlns:a16="http://schemas.microsoft.com/office/drawing/2014/main" val="3647973257"/>
                    </a:ext>
                  </a:extLst>
                </a:gridCol>
              </a:tblGrid>
              <a:tr h="355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субъектісі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«Сауда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қызметін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реттеу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 ҚР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Заңына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сауданы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жүзеге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асыратын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заңды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тұлғалар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13825"/>
                  </a:ext>
                </a:extLst>
              </a:tr>
              <a:tr h="373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ЭҚЖЖ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тізбесі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маңызы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46.90.3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Көтерме-тарату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орталықтарын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алғанда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алаңы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2000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шаршы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метрден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(2000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шаршы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метр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жоғары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объектілерінде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қандай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нақтылаусыз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тауарлардың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ассортиментін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көтерме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сату»;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47.11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Мамандандырылмаған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дүкендерде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негізінен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тамақ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өнімдерімен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сусындармен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темекі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бұйымдарымен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47.19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Мамандандырылған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дүкендердегі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47.91.0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Тауарларға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пошта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арқылы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Интернет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желісі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арқылы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тапсырыс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жолымен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68.20.3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нарығын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68.20.4 «Сауда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жылжымайтын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мүлігін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функционалды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кешендерді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ойын-сауық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орталығыны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(СОО)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ЭҚЖЖ 68.20.5 «Сауда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жылжымайтын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мүлікті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функционалды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кешендерді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СОО-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2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Моно-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ауылдық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елді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мекендерде</a:t>
                      </a: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46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Автомобильдер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мотоциклдерді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көтерме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47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Автомобильдер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мотоциклдерді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сатудан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68.20.3 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нарығын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68.20.4 «Сауда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жылжымайтын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мүлігін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функционалды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кешендерді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СОО-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ЭҚЖЖ 68.20.5 «Сауда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қызметіндегі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жылжымайтын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мүлікті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функционалды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кешендерді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қосалқы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СОО-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қоспағанда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41686"/>
                  </a:ext>
                </a:extLst>
              </a:tr>
              <a:tr h="711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Ерекше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шарттар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Субсидиялау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кепілдік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таралмайды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сауда-ойын-сауық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орталықтарына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астанада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маңызы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іске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асырылатын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жобаларға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қаржыландыру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көзделмеген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91743"/>
                  </a:ext>
                </a:extLst>
              </a:tr>
              <a:tr h="625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Қарсы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міндеттемелер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инвестициялық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жобалар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мемлекеттік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қолдау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шараларын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ұсынған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сәттен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бастап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қаржы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жылынан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кейін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салықтарды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10% 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ұлғайту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8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5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Субсидиялау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/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кепілдік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 беру 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шарттары</a:t>
            </a:r>
            <a:endParaRPr lang="ru-RU" sz="1633" b="1" kern="0" dirty="0">
              <a:solidFill>
                <a:srgbClr val="C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93670"/>
              </p:ext>
            </p:extLst>
          </p:nvPr>
        </p:nvGraphicFramePr>
        <p:xfrm>
          <a:off x="118872" y="1218200"/>
          <a:ext cx="11661324" cy="5134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56">
                  <a:extLst>
                    <a:ext uri="{9D8B030D-6E8A-4147-A177-3AD203B41FA5}">
                      <a16:colId xmlns:a16="http://schemas.microsoft.com/office/drawing/2014/main" val="986972981"/>
                    </a:ext>
                  </a:extLst>
                </a:gridCol>
                <a:gridCol w="9641968">
                  <a:extLst>
                    <a:ext uri="{9D8B030D-6E8A-4147-A177-3AD203B41FA5}">
                      <a16:colId xmlns:a16="http://schemas.microsoft.com/office/drawing/2014/main" val="3647973257"/>
                    </a:ext>
                  </a:extLst>
                </a:gridCol>
              </a:tblGrid>
              <a:tr h="307667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Субсидиялау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шарттары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770778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маңызы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 млрд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моно-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мекендердегі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- 1,5 млрд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96487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Субсидиялау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мерзімі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инвестициялық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мақсаттарға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- 5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айналым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қаражатын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толықтыруға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30551"/>
                  </a:ext>
                </a:extLst>
              </a:tr>
              <a:tr h="34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ҚРҰБ + 5%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номиналды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сыйақы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10,5% 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(2024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маусымға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мемлекет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субсидиялайды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ал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айырмасын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субъектісі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төлейді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Сыйақы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мөлшерлемесінің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субсидияланатын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бөлігі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ҚРҰБ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мөлшерлемесінің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азайтылатын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мәніне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өзгеріске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төмендетіледі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59432"/>
                  </a:ext>
                </a:extLst>
              </a:tr>
              <a:tr h="34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Тыйым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салу</a:t>
                      </a: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500 млн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астам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сомасы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кезінде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дивидендтер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төлеуге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тыйым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салу</a:t>
                      </a: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78514"/>
                  </a:ext>
                </a:extLst>
              </a:tr>
              <a:tr h="307667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Кепілдік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шарттары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44818"/>
                  </a:ext>
                </a:extLst>
              </a:tr>
              <a:tr h="1116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істеп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тұрған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маңызы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 млрд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моно-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елді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мекендердегі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жобалар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- 1,5 млрд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360 млн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66570"/>
                  </a:ext>
                </a:extLst>
              </a:tr>
              <a:tr h="279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Кепілдік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мерзімі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мерзімінен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21378"/>
                  </a:ext>
                </a:extLst>
              </a:tr>
              <a:tr h="1116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Кепілдік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істеп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тұрған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- 1,5 млрд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сомасының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50%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жаңа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бастаған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кредит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сомасының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85% -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ына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306 млн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теңгеден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аспайды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2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7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Субсидиялау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/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кепілдік</a:t>
            </a: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 беру </a:t>
            </a:r>
            <a:r>
              <a:rPr lang="ru-RU" sz="1633" b="1" kern="0" dirty="0" err="1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шарттары</a:t>
            </a:r>
            <a:endParaRPr lang="ru-RU" sz="1633" b="1" kern="0" dirty="0">
              <a:solidFill>
                <a:srgbClr val="C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sz="half" idx="4294967295"/>
          </p:nvPr>
        </p:nvSpPr>
        <p:spPr>
          <a:xfrm>
            <a:off x="777240" y="1324761"/>
            <a:ext cx="10113264" cy="328743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шарттар</a:t>
            </a: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алаңында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және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немесе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сөрелік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кеңістікте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отандық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өндірістің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кемінде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20% -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ын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азық-түлік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емес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/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азық-түлік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тауарларымен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орналастыру</a:t>
            </a:r>
            <a:endParaRPr lang="ru-RU" sz="1400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объект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аумағында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әлеуметтік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маңызы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бар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азық-түлік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тауарларымен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сату</a:t>
            </a: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ұлттық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стандартқа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сәйкес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тауарлардың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ұлттық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каталогын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қолдану</a:t>
            </a:r>
            <a:endParaRPr lang="ru-RU" sz="1400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* Осы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көлемде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отандық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өндірістің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азық-түлік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және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азық-түлік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емес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тауарлары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болмаған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жағдайда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қалған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орындар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және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немесе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сөрелік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кеңістік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ішкі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субъектісінің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қалауы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бойынша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тауарлармен</a:t>
            </a:r>
            <a:r>
              <a:rPr lang="ru-RU" sz="14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i="1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толтырылады</a:t>
            </a:r>
            <a:endParaRPr lang="ru-RU" sz="1400" i="1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038" marR="171450" indent="-285750" algn="just">
              <a:lnSpc>
                <a:spcPct val="100000"/>
              </a:lnSpc>
              <a:spcBef>
                <a:spcPts val="575"/>
              </a:spcBef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Электрондық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саласындағы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электрондық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алаңдары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үшін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міндетті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шарттар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Қазақстан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Республикасында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өндірілген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тауарларға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таңбалаудың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айырым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белгісін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белгілеу</a:t>
            </a:r>
            <a:endParaRPr lang="ru-RU" sz="1400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электрондық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алаңдарында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«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Қазақстанда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жасалған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»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деген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таңбалау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белгісі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бар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тауарлардың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жеке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бөлімін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құру</a:t>
            </a:r>
            <a:endParaRPr lang="ru-RU" sz="1400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электрондық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сауда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алаңдарында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тауарларды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іздеу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нәтижелерін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шығару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кезінде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«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Қазақстанда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жасалған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»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айырым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белгісі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бар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тауарларға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 err="1">
                <a:solidFill>
                  <a:srgbClr val="000000"/>
                </a:solidFill>
                <a:latin typeface="Times New Roman"/>
                <a:cs typeface="Times New Roman"/>
              </a:rPr>
              <a:t>басымдық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 беру</a:t>
            </a:r>
            <a:endParaRPr sz="1400" b="0" spc="-1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5623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673</Words>
  <Application>Microsoft Office PowerPoint</Application>
  <PresentationFormat>Широкоэкранный</PresentationFormat>
  <Paragraphs>63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Calibri Light</vt:lpstr>
      <vt:lpstr>Times New Roman</vt:lpstr>
      <vt:lpstr>Тема Office</vt:lpstr>
      <vt:lpstr>Ішкі сауда субъектілерін қолдау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Данияр Мансурович Расулов</cp:lastModifiedBy>
  <cp:revision>81</cp:revision>
  <cp:lastPrinted>2024-06-26T06:47:44Z</cp:lastPrinted>
  <dcterms:created xsi:type="dcterms:W3CDTF">2023-03-01T03:39:42Z</dcterms:created>
  <dcterms:modified xsi:type="dcterms:W3CDTF">2024-11-01T04:19:38Z</dcterms:modified>
</cp:coreProperties>
</file>